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6" r:id="rId7"/>
    <p:sldId id="267" r:id="rId8"/>
    <p:sldId id="268" r:id="rId9"/>
    <p:sldId id="270" r:id="rId10"/>
    <p:sldId id="271" r:id="rId11"/>
    <p:sldId id="272" r:id="rId12"/>
    <p:sldId id="274" r:id="rId13"/>
    <p:sldId id="275" r:id="rId14"/>
    <p:sldId id="276" r:id="rId15"/>
    <p:sldId id="27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94997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870891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896234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592502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719928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374848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411538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gouv.fr/reussir-au-lycee/la-voie-technologique-au-lycee-7574#:~:text=Il%20existe%20huit%20s%C3%A9ries%20technologiques,sant%C3%A9%20et%20du%20social%20(%20ST2S%20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.calameo.com/read/0000375478b8aa23424b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ducation.gouv.fr/reussir-au-lycee/les-familles-de-metiers-en-2de-professionnelle-32440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g-duhamel-herblay.ac-versailles.fr/spip.php?article776" TargetMode="External"/><Relationship Id="rId2" Type="http://schemas.openxmlformats.org/officeDocument/2006/relationships/hyperlink" Target="../../2022-2023/orientation/liste%20formation%20pass%20pro%20pass%20ccd%20pass%20stl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Orientation 3</a:t>
            </a:r>
            <a:r>
              <a:rPr lang="fr-FR" baseline="30000" dirty="0" smtClean="0"/>
              <a:t>ème</a:t>
            </a:r>
            <a:r>
              <a:rPr lang="fr-FR" dirty="0" smtClean="0"/>
              <a:t> 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41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4"/>
          <a:stretch/>
        </p:blipFill>
        <p:spPr>
          <a:xfrm>
            <a:off x="2720279" y="822243"/>
            <a:ext cx="9225109" cy="52966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74080" y="3320935"/>
            <a:ext cx="4248044" cy="1812799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bouton « + Ajouter une intention » ouvre une pop-up qui permet la sélection d’une voie </a:t>
            </a:r>
            <a:r>
              <a:rPr lang="fr-FR" b="1" dirty="0" smtClean="0">
                <a:solidFill>
                  <a:schemeClr val="tx1"/>
                </a:solidFill>
              </a:rPr>
              <a:t>d’orientation, les intentions doivent être validées pour être enregistrées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6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468" y="1354444"/>
            <a:ext cx="5925377" cy="35056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633783" y="2261061"/>
            <a:ext cx="4919119" cy="2148793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La sélection d’une voie se fait dans l’ordre de préférence, il est possible de les modifier jusqu’à la fermeture du service en ligne Orientation à la date indiquée par le chef d’établissement</a:t>
            </a:r>
          </a:p>
        </p:txBody>
      </p:sp>
    </p:spTree>
    <p:extLst>
      <p:ext uri="{BB962C8B-B14F-4D97-AF65-F5344CB8AC3E}">
        <p14:creationId xmlns:p14="http://schemas.microsoft.com/office/powerpoint/2010/main" val="315225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891" y="1280270"/>
            <a:ext cx="9307224" cy="26578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443335" y="3857104"/>
            <a:ext cx="3837720" cy="1841593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récapitulatif des intentions d’orientation saisies est affiché et doit être validé pour être enregistré</a:t>
            </a:r>
          </a:p>
        </p:txBody>
      </p:sp>
    </p:spTree>
    <p:extLst>
      <p:ext uri="{BB962C8B-B14F-4D97-AF65-F5344CB8AC3E}">
        <p14:creationId xmlns:p14="http://schemas.microsoft.com/office/powerpoint/2010/main" val="386620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936" y="1116855"/>
            <a:ext cx="9364382" cy="29245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824622" y="4496696"/>
            <a:ext cx="5231934" cy="1261361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Un courriel </a:t>
            </a:r>
            <a:r>
              <a:rPr lang="fr-FR" b="1" dirty="0">
                <a:solidFill>
                  <a:schemeClr val="tx1"/>
                </a:solidFill>
              </a:rPr>
              <a:t>avec le récapitulatif des intentions d’orientation saisies est transmis à chaque représentant </a:t>
            </a:r>
            <a:r>
              <a:rPr lang="fr-FR" b="1" dirty="0" smtClean="0">
                <a:solidFill>
                  <a:schemeClr val="tx1"/>
                </a:solidFill>
              </a:rPr>
              <a:t>légal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615" y="0"/>
            <a:ext cx="9669224" cy="45726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537750" y="4747131"/>
            <a:ext cx="4515556" cy="1471890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L’accusé de réception des avis du conseil de classe pourra être effectué indifféremment par l’un ou l’autre des représentants légaux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0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Prochaine réunion avril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choix définitifs voie d’orientation et </a:t>
            </a:r>
            <a:r>
              <a:rPr lang="fr-FR" dirty="0" smtClean="0"/>
              <a:t>formulation des vœux d’affectation (</a:t>
            </a:r>
            <a:r>
              <a:rPr lang="fr-FR" dirty="0" err="1" smtClean="0"/>
              <a:t>affelnet</a:t>
            </a:r>
            <a:r>
              <a:rPr lang="fr-FR" dirty="0" smtClean="0"/>
              <a:t> lycées)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580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voies d’orientation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600" y="1381540"/>
            <a:ext cx="9601200" cy="4475922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2 Générale et technologique prépare au Baccalauréat avec des enseignements généraux  à choisir en fin de seconde et elle Prépare aux</a:t>
            </a:r>
            <a:r>
              <a:rPr lang="fr-FR" dirty="0" smtClean="0">
                <a:hlinkClick r:id="rId2"/>
              </a:rPr>
              <a:t> 8 </a:t>
            </a:r>
            <a:r>
              <a:rPr lang="fr-FR" dirty="0" err="1" smtClean="0">
                <a:hlinkClick r:id="rId2"/>
              </a:rPr>
              <a:t>Baccalaureats</a:t>
            </a:r>
            <a:r>
              <a:rPr lang="fr-FR" dirty="0" smtClean="0">
                <a:hlinkClick r:id="rId2"/>
              </a:rPr>
              <a:t> Technologiques </a:t>
            </a:r>
            <a:r>
              <a:rPr lang="fr-FR" dirty="0" smtClean="0"/>
              <a:t>. Cette </a:t>
            </a:r>
            <a:r>
              <a:rPr lang="fr-FR" dirty="0"/>
              <a:t>voie est soumise à sectorisation, c’est-à-dire que les élèves sont affectés en 2GT dans leur lycée de secteur sauf exceptions (procédure de recrutement particulier ou dérogations, attention sous conditions)</a:t>
            </a:r>
          </a:p>
          <a:p>
            <a:r>
              <a:rPr lang="fr-FR" dirty="0" smtClean="0"/>
              <a:t>2</a:t>
            </a:r>
            <a:r>
              <a:rPr lang="fr-FR" baseline="30000" dirty="0" smtClean="0"/>
              <a:t>nde</a:t>
            </a:r>
            <a:r>
              <a:rPr lang="fr-FR" dirty="0" smtClean="0"/>
              <a:t> Pro prépare aux bacs professionnels regroupés par famille de métiers : ces formations ne sont pas soumises à sectorisation les élèves peuvent candidater partout sur l’académie et en France. (attention aux formations demandées) sous statut scolaire ou en apprentissage</a:t>
            </a:r>
          </a:p>
          <a:p>
            <a:r>
              <a:rPr lang="fr-FR" dirty="0" smtClean="0"/>
              <a:t>CAP, certificat d’aptitude professionnelle sous statut scolaire et en apprentissage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470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4705" y="89452"/>
            <a:ext cx="9601200" cy="1485900"/>
          </a:xfrm>
        </p:spPr>
        <p:txBody>
          <a:bodyPr/>
          <a:lstStyle/>
          <a:p>
            <a:r>
              <a:rPr lang="fr-FR" dirty="0" smtClean="0"/>
              <a:t>Les formations </a:t>
            </a:r>
            <a:endParaRPr lang="fr-FR" dirty="0"/>
          </a:p>
        </p:txBody>
      </p:sp>
      <p:pic>
        <p:nvPicPr>
          <p:cNvPr id="1026" name="Picture 2" descr="Après la 3è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04" y="695739"/>
            <a:ext cx="10704443" cy="466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901149" y="5550895"/>
            <a:ext cx="9564756" cy="82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4048" lvl="0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fr-FR" sz="2000" dirty="0">
                <a:solidFill>
                  <a:srgbClr val="191B0E"/>
                </a:solidFill>
              </a:rPr>
              <a:t>Les types de poursuites </a:t>
            </a:r>
            <a:r>
              <a:rPr lang="fr-FR" sz="2000" dirty="0" smtClean="0">
                <a:solidFill>
                  <a:srgbClr val="191B0E"/>
                </a:solidFill>
              </a:rPr>
              <a:t>d’études. (</a:t>
            </a:r>
            <a:r>
              <a:rPr lang="fr-FR" sz="2000" dirty="0" smtClean="0">
                <a:solidFill>
                  <a:srgbClr val="191B0E"/>
                </a:solidFill>
                <a:hlinkClick r:id="rId3"/>
              </a:rPr>
              <a:t>guide « après la 3</a:t>
            </a:r>
            <a:r>
              <a:rPr lang="fr-FR" sz="2000" baseline="30000" dirty="0" smtClean="0">
                <a:solidFill>
                  <a:srgbClr val="191B0E"/>
                </a:solidFill>
                <a:hlinkClick r:id="rId3"/>
              </a:rPr>
              <a:t>ème</a:t>
            </a:r>
            <a:r>
              <a:rPr lang="fr-FR" sz="2000" dirty="0" smtClean="0">
                <a:solidFill>
                  <a:srgbClr val="191B0E"/>
                </a:solidFill>
              </a:rPr>
              <a:t> ») </a:t>
            </a:r>
          </a:p>
          <a:p>
            <a:pPr marL="384048" lvl="0" indent="-384048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fr-FR" sz="2000" dirty="0" smtClean="0">
                <a:solidFill>
                  <a:srgbClr val="191B0E"/>
                </a:solidFill>
                <a:hlinkClick r:id="rId4"/>
              </a:rPr>
              <a:t>Les </a:t>
            </a:r>
            <a:r>
              <a:rPr lang="fr-FR" sz="2000" dirty="0">
                <a:solidFill>
                  <a:srgbClr val="191B0E"/>
                </a:solidFill>
                <a:hlinkClick r:id="rId4"/>
              </a:rPr>
              <a:t>familles de </a:t>
            </a:r>
            <a:r>
              <a:rPr lang="fr-FR" sz="2000" dirty="0" smtClean="0">
                <a:solidFill>
                  <a:srgbClr val="191B0E"/>
                </a:solidFill>
                <a:hlinkClick r:id="rId4"/>
              </a:rPr>
              <a:t>métiers </a:t>
            </a:r>
            <a:endParaRPr lang="fr-FR" sz="2000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41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cas particuliers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600" y="1819564"/>
            <a:ext cx="9601200" cy="4047836"/>
          </a:xfrm>
        </p:spPr>
        <p:txBody>
          <a:bodyPr/>
          <a:lstStyle/>
          <a:p>
            <a:r>
              <a:rPr lang="fr-FR" dirty="0" smtClean="0"/>
              <a:t>Les procédures de recrutement </a:t>
            </a:r>
            <a:r>
              <a:rPr lang="fr-FR" dirty="0" smtClean="0">
                <a:hlinkClick r:id="rId2" action="ppaction://hlinkfile"/>
              </a:rPr>
              <a:t>particuliers PASS PRO / PASS CCD / PASS STL</a:t>
            </a:r>
            <a:endParaRPr lang="fr-FR" dirty="0" smtClean="0"/>
          </a:p>
          <a:p>
            <a:r>
              <a:rPr lang="fr-FR" dirty="0" smtClean="0"/>
              <a:t>Les enseignements artistiques</a:t>
            </a:r>
          </a:p>
          <a:p>
            <a:r>
              <a:rPr lang="fr-FR" dirty="0" smtClean="0"/>
              <a:t>Les sections internationales</a:t>
            </a:r>
          </a:p>
          <a:p>
            <a:r>
              <a:rPr lang="fr-FR" dirty="0" smtClean="0"/>
              <a:t>Les langues vivantes à faible diffusion (Japonais, Coréen…)</a:t>
            </a:r>
          </a:p>
          <a:p>
            <a:r>
              <a:rPr lang="fr-FR" dirty="0" smtClean="0"/>
              <a:t>Les dérogations en fonctions du profil et des spécificités de l’élève (sportifs de haut niveau par ex</a:t>
            </a:r>
            <a:r>
              <a:rPr lang="fr-FR" dirty="0" smtClean="0"/>
              <a:t>)</a:t>
            </a:r>
          </a:p>
          <a:p>
            <a:r>
              <a:rPr lang="fr-FR" dirty="0" smtClean="0"/>
              <a:t>Toutes les informations sur le guide 3</a:t>
            </a:r>
            <a:r>
              <a:rPr lang="fr-FR" baseline="30000" dirty="0" smtClean="0"/>
              <a:t>ème</a:t>
            </a:r>
            <a:r>
              <a:rPr lang="fr-FR" dirty="0" smtClean="0"/>
              <a:t> de l’académie de </a:t>
            </a:r>
            <a:r>
              <a:rPr lang="fr-FR" dirty="0" err="1" smtClean="0"/>
              <a:t>versailles</a:t>
            </a:r>
            <a:r>
              <a:rPr lang="fr-FR" dirty="0" smtClean="0"/>
              <a:t> sur le site du collège </a:t>
            </a:r>
            <a:r>
              <a:rPr lang="fr-FR" dirty="0" smtClean="0">
                <a:hlinkClick r:id="rId3"/>
              </a:rPr>
              <a:t>ici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0473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599" y="187036"/>
            <a:ext cx="9601200" cy="1485900"/>
          </a:xfrm>
        </p:spPr>
        <p:txBody>
          <a:bodyPr/>
          <a:lstStyle/>
          <a:p>
            <a:r>
              <a:rPr lang="fr-FR" dirty="0" smtClean="0"/>
              <a:t>Calendrier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599" y="1500809"/>
            <a:ext cx="10555357" cy="4055165"/>
          </a:xfrm>
        </p:spPr>
        <p:txBody>
          <a:bodyPr/>
          <a:lstStyle/>
          <a:p>
            <a:r>
              <a:rPr lang="fr-FR" dirty="0" smtClean="0"/>
              <a:t>Mars, consultation des réponses du dialogue, phase de dialogue et de réajustements si avis défavorables</a:t>
            </a:r>
          </a:p>
          <a:p>
            <a:r>
              <a:rPr lang="fr-FR" dirty="0" smtClean="0"/>
              <a:t>Avril consultation des offres et poursuites d’études sur </a:t>
            </a:r>
            <a:r>
              <a:rPr lang="fr-FR" dirty="0" err="1" smtClean="0"/>
              <a:t>téléservices</a:t>
            </a:r>
            <a:r>
              <a:rPr lang="fr-FR" dirty="0" smtClean="0"/>
              <a:t> affectation guide académie de </a:t>
            </a:r>
            <a:r>
              <a:rPr lang="fr-FR" dirty="0" err="1" smtClean="0"/>
              <a:t>versailles</a:t>
            </a:r>
            <a:r>
              <a:rPr lang="fr-FR" dirty="0" smtClean="0"/>
              <a:t> rentrée 2022</a:t>
            </a:r>
          </a:p>
          <a:p>
            <a:r>
              <a:rPr lang="fr-FR" dirty="0" smtClean="0"/>
              <a:t>Mai saisie des intentions définitives des choix de </a:t>
            </a:r>
            <a:r>
              <a:rPr lang="fr-FR" b="1" dirty="0" smtClean="0"/>
              <a:t>voies </a:t>
            </a:r>
            <a:r>
              <a:rPr lang="fr-FR" dirty="0" smtClean="0"/>
              <a:t>d’orientation</a:t>
            </a:r>
            <a:endParaRPr lang="fr-FR" dirty="0"/>
          </a:p>
          <a:p>
            <a:r>
              <a:rPr lang="fr-FR" dirty="0" smtClean="0"/>
              <a:t>Juin, consultation de l’avis du conseil de classe</a:t>
            </a:r>
          </a:p>
          <a:p>
            <a:r>
              <a:rPr lang="fr-FR" dirty="0" smtClean="0"/>
              <a:t>Fin mai début juin: saisie des </a:t>
            </a:r>
            <a:r>
              <a:rPr lang="fr-FR" b="1" dirty="0" smtClean="0"/>
              <a:t>vœux</a:t>
            </a:r>
            <a:r>
              <a:rPr lang="fr-FR" dirty="0" smtClean="0"/>
              <a:t> d’affectation attention adéquation entre les avis du conseil de classe et les vœux formulés.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56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534450" y="353292"/>
            <a:ext cx="9102020" cy="603150"/>
          </a:xfrm>
        </p:spPr>
        <p:txBody>
          <a:bodyPr>
            <a:normAutofit fontScale="90000"/>
          </a:bodyPr>
          <a:lstStyle/>
          <a:p>
            <a:r>
              <a:rPr lang="fr-FR" sz="2000" dirty="0"/>
              <a:t>Connexion au portail Scolarité s</a:t>
            </a:r>
            <a:r>
              <a:rPr lang="fr-FR" sz="2000" dirty="0" smtClean="0"/>
              <a:t>ervices </a:t>
            </a:r>
            <a:r>
              <a:rPr lang="fr-FR" sz="2000" dirty="0"/>
              <a:t>avec mon compte </a:t>
            </a:r>
            <a:r>
              <a:rPr lang="fr-FR" sz="2000" dirty="0" err="1"/>
              <a:t>Educonnect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" t="3558" r="1333" b="13446"/>
          <a:stretch/>
        </p:blipFill>
        <p:spPr>
          <a:xfrm>
            <a:off x="1338892" y="1092692"/>
            <a:ext cx="9493136" cy="35578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2405191" y="4875633"/>
            <a:ext cx="8882919" cy="1591733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endParaRPr lang="fr-FR" b="1" dirty="0" smtClean="0">
              <a:solidFill>
                <a:srgbClr val="000000"/>
              </a:solidFill>
            </a:endParaRPr>
          </a:p>
          <a:p>
            <a:pPr defTabSz="1219170"/>
            <a:r>
              <a:rPr lang="fr-FR" b="1" dirty="0" smtClean="0">
                <a:solidFill>
                  <a:srgbClr val="000000"/>
                </a:solidFill>
              </a:rPr>
              <a:t>le </a:t>
            </a:r>
            <a:r>
              <a:rPr lang="fr-FR" b="1" dirty="0">
                <a:solidFill>
                  <a:srgbClr val="000000"/>
                </a:solidFill>
              </a:rPr>
              <a:t>compte d’un représentant légal </a:t>
            </a:r>
            <a:r>
              <a:rPr lang="fr-FR" dirty="0">
                <a:solidFill>
                  <a:srgbClr val="000000"/>
                </a:solidFill>
              </a:rPr>
              <a:t>permet de saisir les intentions d’orientation et d’accuser réception de l’avis donné par le conseil de classe </a:t>
            </a:r>
            <a:r>
              <a:rPr lang="fr-FR" dirty="0" smtClean="0">
                <a:solidFill>
                  <a:srgbClr val="000000"/>
                </a:solidFill>
              </a:rPr>
              <a:t>;</a:t>
            </a:r>
          </a:p>
          <a:p>
            <a:pPr defTabSz="1219170"/>
            <a:endParaRPr lang="fr-FR" dirty="0">
              <a:solidFill>
                <a:srgbClr val="000000"/>
              </a:solidFill>
            </a:endParaRPr>
          </a:p>
          <a:p>
            <a:pPr defTabSz="1219170"/>
            <a:r>
              <a:rPr lang="fr-FR" b="1" dirty="0">
                <a:solidFill>
                  <a:srgbClr val="000000"/>
                </a:solidFill>
              </a:rPr>
              <a:t>le compte d’un élève </a:t>
            </a:r>
            <a:r>
              <a:rPr lang="fr-FR" dirty="0">
                <a:solidFill>
                  <a:srgbClr val="000000"/>
                </a:solidFill>
              </a:rPr>
              <a:t>permet uniquement de consulter les saisies effectuées par le représentant légal.</a:t>
            </a:r>
          </a:p>
          <a:p>
            <a:pPr defTabSz="1219170"/>
            <a:endParaRPr lang="fr-F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335361" y="4888230"/>
            <a:ext cx="1152164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endParaRPr lang="fr-FR" sz="24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638"/>
          <a:stretch/>
        </p:blipFill>
        <p:spPr>
          <a:xfrm>
            <a:off x="2686484" y="446619"/>
            <a:ext cx="9297698" cy="58211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538067" y="3808521"/>
            <a:ext cx="4886189" cy="1237304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Accès avec </a:t>
            </a:r>
            <a:r>
              <a:rPr lang="fr-FR" b="1" dirty="0">
                <a:solidFill>
                  <a:schemeClr val="tx1"/>
                </a:solidFill>
              </a:rPr>
              <a:t>l’identifiant et le mot de passe de </a:t>
            </a:r>
            <a:r>
              <a:rPr lang="fr-FR" b="1" dirty="0" smtClean="0">
                <a:solidFill>
                  <a:schemeClr val="tx1"/>
                </a:solidFill>
              </a:rPr>
              <a:t>mon compte parent </a:t>
            </a:r>
            <a:r>
              <a:rPr lang="fr-FR" b="1" dirty="0">
                <a:solidFill>
                  <a:schemeClr val="tx1"/>
                </a:solidFill>
              </a:rPr>
              <a:t>transmis par le chef d’établissement</a:t>
            </a:r>
            <a:r>
              <a:rPr lang="fr-FR" sz="1600" b="1" dirty="0">
                <a:solidFill>
                  <a:schemeClr val="tx1"/>
                </a:solidFill>
              </a:rPr>
              <a:t/>
            </a:r>
            <a:br>
              <a:rPr lang="fr-FR" sz="1600" b="1" dirty="0">
                <a:solidFill>
                  <a:schemeClr val="tx1"/>
                </a:solidFill>
              </a:rPr>
            </a:b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44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731" y="393509"/>
            <a:ext cx="10478962" cy="59158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6827212" y="789709"/>
            <a:ext cx="5109865" cy="1687484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Sur la page d’accueil de Scolarité services je clique sur Orientation à partir de la date indiquée par le chef d’établissement</a:t>
            </a:r>
          </a:p>
        </p:txBody>
      </p:sp>
    </p:spTree>
    <p:extLst>
      <p:ext uri="{BB962C8B-B14F-4D97-AF65-F5344CB8AC3E}">
        <p14:creationId xmlns:p14="http://schemas.microsoft.com/office/powerpoint/2010/main" val="24610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723" y="67489"/>
            <a:ext cx="9507277" cy="63064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545581" y="3574535"/>
            <a:ext cx="3804745" cy="2131609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Un calendrier et une présentation de chaque phase permet de se repérer </a:t>
            </a:r>
            <a:r>
              <a:rPr lang="fr-FR" b="1" dirty="0" smtClean="0">
                <a:solidFill>
                  <a:schemeClr val="tx1"/>
                </a:solidFill>
              </a:rPr>
              <a:t>dans les différentes </a:t>
            </a:r>
            <a:r>
              <a:rPr lang="fr-FR" b="1" dirty="0">
                <a:solidFill>
                  <a:schemeClr val="tx1"/>
                </a:solidFill>
              </a:rPr>
              <a:t>étapes avant de saisir les intentions d’orientation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9679709" y="4701309"/>
            <a:ext cx="2512291" cy="92333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Attention au 3T conformité des voies et des vœux d’orientation.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26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2240</TotalTime>
  <Words>474</Words>
  <Application>Microsoft Office PowerPoint</Application>
  <PresentationFormat>Grand écran</PresentationFormat>
  <Paragraphs>38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Franklin Gothic Book</vt:lpstr>
      <vt:lpstr>Crop</vt:lpstr>
      <vt:lpstr>Orientation 3ème 2023</vt:lpstr>
      <vt:lpstr>Les voies d’orientation</vt:lpstr>
      <vt:lpstr>Les formations </vt:lpstr>
      <vt:lpstr>Les cas particuliers</vt:lpstr>
      <vt:lpstr>Calendrier</vt:lpstr>
      <vt:lpstr>Connexion au portail Scolarité services avec mon compte Educonnect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Prochaine réunion avril</vt:lpstr>
    </vt:vector>
  </TitlesOfParts>
  <Company>CD95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3ème 2023</dc:title>
  <dc:creator>Gregory Boile</dc:creator>
  <cp:lastModifiedBy>Gregory Boile</cp:lastModifiedBy>
  <cp:revision>19</cp:revision>
  <dcterms:created xsi:type="dcterms:W3CDTF">2022-10-09T14:04:01Z</dcterms:created>
  <dcterms:modified xsi:type="dcterms:W3CDTF">2023-01-31T08:08:00Z</dcterms:modified>
</cp:coreProperties>
</file>